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Source Han Sans KR" panose="020B0600000101010101" charset="-127"/>
      <p:regular r:id="rId25"/>
    </p:embeddedFont>
    <p:embeddedFont>
      <p:font typeface="Source Han Sans KR Bold" panose="020B0600000101010101" charset="-127"/>
      <p:regular r:id="rId26"/>
    </p:embeddedFont>
    <p:embeddedFont>
      <p:font typeface="Tlab 레트로라이프" panose="020B0600000101010101" charset="-127"/>
      <p:regular r:id="rId27"/>
    </p:embeddedFont>
    <p:embeddedFont>
      <p:font typeface="Tlab 레트로라이프 Bold" panose="020B0600000101010101" charset="-127"/>
      <p:regular r:id="rId28"/>
    </p:embeddedFont>
    <p:embeddedFont>
      <p:font typeface="윤고딕 Semi-Bold" panose="020B0600000101010101" charset="-127"/>
      <p:regular r:id="rId29"/>
    </p:embeddedFont>
    <p:embeddedFont>
      <p:font typeface="TT Commons Pro Bold" panose="020B0600000101010101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1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77544" y="1438414"/>
            <a:ext cx="18651718" cy="18651718"/>
          </a:xfrm>
          <a:custGeom>
            <a:avLst/>
            <a:gdLst/>
            <a:ahLst/>
            <a:cxnLst/>
            <a:rect l="l" t="t" r="r" b="b"/>
            <a:pathLst>
              <a:path w="18651718" h="18651718">
                <a:moveTo>
                  <a:pt x="0" y="0"/>
                </a:moveTo>
                <a:lnTo>
                  <a:pt x="18651718" y="0"/>
                </a:lnTo>
                <a:lnTo>
                  <a:pt x="18651718" y="18651718"/>
                </a:lnTo>
                <a:lnTo>
                  <a:pt x="0" y="18651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927331" y="3509169"/>
            <a:ext cx="8604455" cy="38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6999">
                <a:solidFill>
                  <a:srgbClr val="0F148D"/>
                </a:solidFill>
                <a:latin typeface="Tlab 레트로라이프 Bold"/>
                <a:ea typeface="Tlab 레트로라이프 Bold"/>
              </a:rPr>
              <a:t>바쁜 현대인들을 위한 뉴스 요약 서비스 “snap news”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09060" y="8273956"/>
            <a:ext cx="179339" cy="17933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BF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735" tIns="50735" rIns="50735" bIns="507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121130" y="7033254"/>
            <a:ext cx="4166870" cy="261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496" spc="-74">
                <a:solidFill>
                  <a:srgbClr val="000000"/>
                </a:solidFill>
                <a:latin typeface="Source Han Sans KR Bold"/>
              </a:rPr>
              <a:t>Team 8: JCL</a:t>
            </a:r>
          </a:p>
          <a:p>
            <a:pPr algn="l">
              <a:lnSpc>
                <a:spcPts val="3494"/>
              </a:lnSpc>
            </a:pPr>
            <a:endParaRPr lang="en-US" sz="2496" spc="-74">
              <a:solidFill>
                <a:srgbClr val="000000"/>
              </a:solidFill>
              <a:latin typeface="Source Han Sans KR Bold"/>
            </a:endParaRPr>
          </a:p>
          <a:p>
            <a:pPr algn="l">
              <a:lnSpc>
                <a:spcPts val="3494"/>
              </a:lnSpc>
            </a:pPr>
            <a:r>
              <a:rPr lang="en-US" sz="2496" spc="-74">
                <a:solidFill>
                  <a:srgbClr val="000000"/>
                </a:solidFill>
                <a:latin typeface="Source Han Sans KR Bold"/>
                <a:ea typeface="Source Han Sans KR Bold"/>
              </a:rPr>
              <a:t>2021112404 이규민</a:t>
            </a:r>
          </a:p>
          <a:p>
            <a:pPr algn="l">
              <a:lnSpc>
                <a:spcPts val="3494"/>
              </a:lnSpc>
            </a:pPr>
            <a:r>
              <a:rPr lang="en-US" sz="2496" spc="-74">
                <a:solidFill>
                  <a:srgbClr val="000000"/>
                </a:solidFill>
                <a:latin typeface="Source Han Sans KR Bold"/>
                <a:ea typeface="Source Han Sans KR Bold"/>
              </a:rPr>
              <a:t>2017110290 정영균</a:t>
            </a:r>
          </a:p>
          <a:p>
            <a:pPr algn="l">
              <a:lnSpc>
                <a:spcPts val="3494"/>
              </a:lnSpc>
            </a:pPr>
            <a:r>
              <a:rPr lang="en-US" sz="2496" spc="-74">
                <a:solidFill>
                  <a:srgbClr val="000000"/>
                </a:solidFill>
                <a:latin typeface="Source Han Sans KR Bold"/>
                <a:ea typeface="Source Han Sans KR Bold"/>
              </a:rPr>
              <a:t>2020112089 최지안</a:t>
            </a:r>
          </a:p>
          <a:p>
            <a:pPr algn="l">
              <a:lnSpc>
                <a:spcPts val="3494"/>
              </a:lnSpc>
            </a:pPr>
            <a:endParaRPr lang="en-US" sz="2496" spc="-74">
              <a:solidFill>
                <a:srgbClr val="00000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27331" y="2897689"/>
            <a:ext cx="80567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22">
                <a:solidFill>
                  <a:srgbClr val="0069F4"/>
                </a:solidFill>
                <a:latin typeface="TT Commons Pro Bold"/>
                <a:ea typeface="TT Commons Pro Bold"/>
              </a:rPr>
              <a:t>2024-1 오픈소스소프트웨어프로젝트 중간발표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488580" y="3233527"/>
            <a:ext cx="7318545" cy="6542056"/>
          </a:xfrm>
          <a:custGeom>
            <a:avLst/>
            <a:gdLst/>
            <a:ahLst/>
            <a:cxnLst/>
            <a:rect l="l" t="t" r="r" b="b"/>
            <a:pathLst>
              <a:path w="7318545" h="6542056">
                <a:moveTo>
                  <a:pt x="0" y="0"/>
                </a:moveTo>
                <a:lnTo>
                  <a:pt x="7318545" y="0"/>
                </a:lnTo>
                <a:lnTo>
                  <a:pt x="7318545" y="6542056"/>
                </a:lnTo>
                <a:lnTo>
                  <a:pt x="0" y="654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08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4. 시스템 아키텍쳐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7511" y="2967208"/>
            <a:ext cx="3201948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ea typeface="Source Han Sans KR Bold"/>
              </a:rPr>
              <a:t>시퀀스 다이어그램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718" y="2862723"/>
            <a:ext cx="14848555" cy="14848555"/>
          </a:xfrm>
          <a:custGeom>
            <a:avLst/>
            <a:gdLst/>
            <a:ahLst/>
            <a:cxnLst/>
            <a:rect l="l" t="t" r="r" b="b"/>
            <a:pathLst>
              <a:path w="14848555" h="14848555">
                <a:moveTo>
                  <a:pt x="0" y="0"/>
                </a:moveTo>
                <a:lnTo>
                  <a:pt x="14848555" y="0"/>
                </a:lnTo>
                <a:lnTo>
                  <a:pt x="14848555" y="14848554"/>
                </a:lnTo>
                <a:lnTo>
                  <a:pt x="0" y="148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856520" y="0"/>
            <a:ext cx="10431480" cy="10287000"/>
            <a:chOff x="0" y="0"/>
            <a:chExt cx="274738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7386" cy="2709333"/>
            </a:xfrm>
            <a:custGeom>
              <a:avLst/>
              <a:gdLst/>
              <a:ahLst/>
              <a:cxnLst/>
              <a:rect l="l" t="t" r="r" b="b"/>
              <a:pathLst>
                <a:path w="2747386" h="2709333">
                  <a:moveTo>
                    <a:pt x="0" y="0"/>
                  </a:moveTo>
                  <a:lnTo>
                    <a:pt x="2747386" y="0"/>
                  </a:lnTo>
                  <a:lnTo>
                    <a:pt x="2747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738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18463" y="4651057"/>
            <a:ext cx="9507594" cy="94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0"/>
              </a:lnSpc>
            </a:pPr>
            <a:r>
              <a:rPr lang="en-US" sz="6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2. </a:t>
            </a:r>
            <a:r>
              <a:rPr lang="en-US" sz="6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진행사항</a:t>
            </a:r>
            <a:r>
              <a:rPr lang="en-US" sz="6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6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공유</a:t>
            </a:r>
            <a:endParaRPr lang="en-US" sz="6000" dirty="0">
              <a:solidFill>
                <a:srgbClr val="0F148D"/>
              </a:solidFill>
              <a:latin typeface="Source Han Sans KR Bold"/>
              <a:ea typeface="Source Han Sans K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7014" y="3498534"/>
            <a:ext cx="15722286" cy="5724737"/>
          </a:xfrm>
          <a:custGeom>
            <a:avLst/>
            <a:gdLst/>
            <a:ahLst/>
            <a:cxnLst/>
            <a:rect l="l" t="t" r="r" b="b"/>
            <a:pathLst>
              <a:path w="15722286" h="5724737">
                <a:moveTo>
                  <a:pt x="0" y="0"/>
                </a:moveTo>
                <a:lnTo>
                  <a:pt x="15722286" y="0"/>
                </a:lnTo>
                <a:lnTo>
                  <a:pt x="15722286" y="5724737"/>
                </a:lnTo>
                <a:lnTo>
                  <a:pt x="0" y="5724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1. 이슈관리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91446" y="3261120"/>
            <a:ext cx="13907021" cy="5997180"/>
          </a:xfrm>
          <a:custGeom>
            <a:avLst/>
            <a:gdLst/>
            <a:ahLst/>
            <a:cxnLst/>
            <a:rect l="l" t="t" r="r" b="b"/>
            <a:pathLst>
              <a:path w="13907021" h="5997180">
                <a:moveTo>
                  <a:pt x="0" y="0"/>
                </a:moveTo>
                <a:lnTo>
                  <a:pt x="13907021" y="0"/>
                </a:lnTo>
                <a:lnTo>
                  <a:pt x="13907021" y="5997180"/>
                </a:lnTo>
                <a:lnTo>
                  <a:pt x="0" y="599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1. 이슈관리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&lt;Frontend&gt; 화면 설계</a:t>
            </a:r>
          </a:p>
        </p:txBody>
      </p:sp>
      <p:sp>
        <p:nvSpPr>
          <p:cNvPr id="6" name="Freeform 6"/>
          <p:cNvSpPr/>
          <p:nvPr/>
        </p:nvSpPr>
        <p:spPr>
          <a:xfrm>
            <a:off x="3156267" y="2758052"/>
            <a:ext cx="2867310" cy="5870478"/>
          </a:xfrm>
          <a:custGeom>
            <a:avLst/>
            <a:gdLst/>
            <a:ahLst/>
            <a:cxnLst/>
            <a:rect l="l" t="t" r="r" b="b"/>
            <a:pathLst>
              <a:path w="2867310" h="5870478">
                <a:moveTo>
                  <a:pt x="0" y="0"/>
                </a:moveTo>
                <a:lnTo>
                  <a:pt x="2867310" y="0"/>
                </a:lnTo>
                <a:lnTo>
                  <a:pt x="2867310" y="5870478"/>
                </a:lnTo>
                <a:lnTo>
                  <a:pt x="0" y="5870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705912" y="2758052"/>
            <a:ext cx="2870750" cy="5876846"/>
          </a:xfrm>
          <a:custGeom>
            <a:avLst/>
            <a:gdLst/>
            <a:ahLst/>
            <a:cxnLst/>
            <a:rect l="l" t="t" r="r" b="b"/>
            <a:pathLst>
              <a:path w="2870750" h="5876846">
                <a:moveTo>
                  <a:pt x="0" y="0"/>
                </a:moveTo>
                <a:lnTo>
                  <a:pt x="2870750" y="0"/>
                </a:lnTo>
                <a:lnTo>
                  <a:pt x="2870750" y="5876846"/>
                </a:lnTo>
                <a:lnTo>
                  <a:pt x="0" y="587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419521" y="9005824"/>
            <a:ext cx="2358354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로그인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61361" y="9005824"/>
            <a:ext cx="2358354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회원가입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1804" y="9005824"/>
            <a:ext cx="2864013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카테고리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62587" y="2758052"/>
            <a:ext cx="2875166" cy="5878434"/>
          </a:xfrm>
          <a:custGeom>
            <a:avLst/>
            <a:gdLst/>
            <a:ahLst/>
            <a:cxnLst/>
            <a:rect l="l" t="t" r="r" b="b"/>
            <a:pathLst>
              <a:path w="2875166" h="5878434">
                <a:moveTo>
                  <a:pt x="0" y="0"/>
                </a:moveTo>
                <a:lnTo>
                  <a:pt x="2875166" y="0"/>
                </a:lnTo>
                <a:lnTo>
                  <a:pt x="2875166" y="5878434"/>
                </a:lnTo>
                <a:lnTo>
                  <a:pt x="0" y="587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&lt;Frontend&gt; 화면 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829" y="9454180"/>
            <a:ext cx="2962693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메인 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51801" y="9454180"/>
            <a:ext cx="3549368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북마크 페이지</a:t>
            </a:r>
          </a:p>
        </p:txBody>
      </p:sp>
      <p:sp>
        <p:nvSpPr>
          <p:cNvPr id="8" name="Freeform 8"/>
          <p:cNvSpPr/>
          <p:nvPr/>
        </p:nvSpPr>
        <p:spPr>
          <a:xfrm>
            <a:off x="10317169" y="2434805"/>
            <a:ext cx="3451548" cy="6926799"/>
          </a:xfrm>
          <a:custGeom>
            <a:avLst/>
            <a:gdLst/>
            <a:ahLst/>
            <a:cxnLst/>
            <a:rect l="l" t="t" r="r" b="b"/>
            <a:pathLst>
              <a:path w="3451548" h="6926799">
                <a:moveTo>
                  <a:pt x="0" y="0"/>
                </a:moveTo>
                <a:lnTo>
                  <a:pt x="3451549" y="0"/>
                </a:lnTo>
                <a:lnTo>
                  <a:pt x="3451549" y="6926799"/>
                </a:lnTo>
                <a:lnTo>
                  <a:pt x="0" y="692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0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985047" y="2434805"/>
            <a:ext cx="3532541" cy="6926799"/>
          </a:xfrm>
          <a:custGeom>
            <a:avLst/>
            <a:gdLst/>
            <a:ahLst/>
            <a:cxnLst/>
            <a:rect l="l" t="t" r="r" b="b"/>
            <a:pathLst>
              <a:path w="3532541" h="6926799">
                <a:moveTo>
                  <a:pt x="0" y="0"/>
                </a:moveTo>
                <a:lnTo>
                  <a:pt x="3532541" y="0"/>
                </a:lnTo>
                <a:lnTo>
                  <a:pt x="3532541" y="6926799"/>
                </a:lnTo>
                <a:lnTo>
                  <a:pt x="0" y="6926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507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1729" y="4025014"/>
            <a:ext cx="8146915" cy="4289453"/>
          </a:xfrm>
          <a:custGeom>
            <a:avLst/>
            <a:gdLst/>
            <a:ahLst/>
            <a:cxnLst/>
            <a:rect l="l" t="t" r="r" b="b"/>
            <a:pathLst>
              <a:path w="8146915" h="4289453">
                <a:moveTo>
                  <a:pt x="0" y="0"/>
                </a:moveTo>
                <a:lnTo>
                  <a:pt x="8146915" y="0"/>
                </a:lnTo>
                <a:lnTo>
                  <a:pt x="8146915" y="4289453"/>
                </a:lnTo>
                <a:lnTo>
                  <a:pt x="0" y="4289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34" b="-427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38515" y="4025014"/>
            <a:ext cx="6857745" cy="4056084"/>
          </a:xfrm>
          <a:custGeom>
            <a:avLst/>
            <a:gdLst/>
            <a:ahLst/>
            <a:cxnLst/>
            <a:rect l="l" t="t" r="r" b="b"/>
            <a:pathLst>
              <a:path w="6857745" h="4056084">
                <a:moveTo>
                  <a:pt x="0" y="0"/>
                </a:moveTo>
                <a:lnTo>
                  <a:pt x="6857745" y="0"/>
                </a:lnTo>
                <a:lnTo>
                  <a:pt x="6857745" y="4056085"/>
                </a:lnTo>
                <a:lnTo>
                  <a:pt x="0" y="4056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456" b="-66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&lt;Frontend&gt; 진행상황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83840" y="8521635"/>
            <a:ext cx="2962693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로그인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62106" y="8521635"/>
            <a:ext cx="2962693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회원가입 페이지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09132" y="2576037"/>
            <a:ext cx="11395794" cy="6410134"/>
          </a:xfrm>
          <a:custGeom>
            <a:avLst/>
            <a:gdLst/>
            <a:ahLst/>
            <a:cxnLst/>
            <a:rect l="l" t="t" r="r" b="b"/>
            <a:pathLst>
              <a:path w="11395794" h="6410134">
                <a:moveTo>
                  <a:pt x="0" y="0"/>
                </a:moveTo>
                <a:lnTo>
                  <a:pt x="11395795" y="0"/>
                </a:lnTo>
                <a:lnTo>
                  <a:pt x="11395795" y="6410135"/>
                </a:lnTo>
                <a:lnTo>
                  <a:pt x="0" y="6410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&lt;Frontend&gt; 진행상황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25683" y="9248775"/>
            <a:ext cx="2962693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메인 페이지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7231" y="3064571"/>
            <a:ext cx="6208330" cy="4654164"/>
          </a:xfrm>
          <a:custGeom>
            <a:avLst/>
            <a:gdLst/>
            <a:ahLst/>
            <a:cxnLst/>
            <a:rect l="l" t="t" r="r" b="b"/>
            <a:pathLst>
              <a:path w="6208330" h="4654164">
                <a:moveTo>
                  <a:pt x="0" y="0"/>
                </a:moveTo>
                <a:lnTo>
                  <a:pt x="6208330" y="0"/>
                </a:lnTo>
                <a:lnTo>
                  <a:pt x="6208330" y="4654164"/>
                </a:lnTo>
                <a:lnTo>
                  <a:pt x="0" y="4654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693848" y="3581895"/>
            <a:ext cx="7239032" cy="3619516"/>
          </a:xfrm>
          <a:custGeom>
            <a:avLst/>
            <a:gdLst/>
            <a:ahLst/>
            <a:cxnLst/>
            <a:rect l="l" t="t" r="r" b="b"/>
            <a:pathLst>
              <a:path w="7239032" h="3619516">
                <a:moveTo>
                  <a:pt x="0" y="0"/>
                </a:moveTo>
                <a:lnTo>
                  <a:pt x="7239032" y="0"/>
                </a:lnTo>
                <a:lnTo>
                  <a:pt x="7239032" y="3619516"/>
                </a:lnTo>
                <a:lnTo>
                  <a:pt x="0" y="361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 3. &lt;Backend&gt; 기능구현 진행사항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7204" y="7699685"/>
            <a:ext cx="3318791" cy="5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  <a:spcBef>
                <a:spcPct val="0"/>
              </a:spcBef>
            </a:pPr>
            <a:r>
              <a:rPr lang="en-US" sz="3488">
                <a:solidFill>
                  <a:srgbClr val="0F148D"/>
                </a:solidFill>
                <a:latin typeface="Source Han Sans KR Bold"/>
              </a:rPr>
              <a:t>beautifulsoup4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15920" y="7699685"/>
            <a:ext cx="1586745" cy="5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  <a:spcBef>
                <a:spcPct val="0"/>
              </a:spcBef>
            </a:pPr>
            <a:r>
              <a:rPr lang="en-US" sz="3488">
                <a:solidFill>
                  <a:srgbClr val="0F148D"/>
                </a:solidFill>
                <a:latin typeface="Source Han Sans KR Bold"/>
              </a:rPr>
              <a:t>gensim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6092" y="2434805"/>
            <a:ext cx="12175718" cy="8898161"/>
          </a:xfrm>
          <a:custGeom>
            <a:avLst/>
            <a:gdLst/>
            <a:ahLst/>
            <a:cxnLst/>
            <a:rect l="l" t="t" r="r" b="b"/>
            <a:pathLst>
              <a:path w="12175718" h="8898161">
                <a:moveTo>
                  <a:pt x="0" y="0"/>
                </a:moveTo>
                <a:lnTo>
                  <a:pt x="12175718" y="0"/>
                </a:lnTo>
                <a:lnTo>
                  <a:pt x="12175718" y="8898161"/>
                </a:lnTo>
                <a:lnTo>
                  <a:pt x="0" y="8898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 3. &lt;Backend&gt; 기능구현 진행사항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07229" y="6845785"/>
            <a:ext cx="5269905" cy="160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0"/>
              </a:lnSpc>
            </a:pPr>
            <a:r>
              <a:rPr lang="en-US" sz="5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뉴스</a:t>
            </a:r>
            <a:r>
              <a:rPr lang="en-US" sz="5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5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크롤링</a:t>
            </a:r>
            <a:r>
              <a:rPr lang="en-US" sz="5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&amp; </a:t>
            </a:r>
          </a:p>
          <a:p>
            <a:pPr algn="ctr">
              <a:lnSpc>
                <a:spcPts val="6350"/>
              </a:lnSpc>
            </a:pPr>
            <a:r>
              <a:rPr lang="en-US" sz="5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요약</a:t>
            </a:r>
            <a:r>
              <a:rPr lang="en-US" sz="5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5000" dirty="0" err="1">
                <a:solidFill>
                  <a:srgbClr val="0F148D"/>
                </a:solidFill>
                <a:ea typeface="Source Han Sans KR Bold"/>
              </a:rPr>
              <a:t>구현</a:t>
            </a:r>
            <a:endParaRPr lang="en-US" sz="5000" dirty="0">
              <a:solidFill>
                <a:srgbClr val="0F148D"/>
              </a:solidFill>
              <a:ea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718" y="2862723"/>
            <a:ext cx="14848555" cy="14848555"/>
          </a:xfrm>
          <a:custGeom>
            <a:avLst/>
            <a:gdLst/>
            <a:ahLst/>
            <a:cxnLst/>
            <a:rect l="l" t="t" r="r" b="b"/>
            <a:pathLst>
              <a:path w="14848555" h="14848555">
                <a:moveTo>
                  <a:pt x="0" y="0"/>
                </a:moveTo>
                <a:lnTo>
                  <a:pt x="14848555" y="0"/>
                </a:lnTo>
                <a:lnTo>
                  <a:pt x="14848555" y="14848554"/>
                </a:lnTo>
                <a:lnTo>
                  <a:pt x="0" y="148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460710" y="1265523"/>
            <a:ext cx="2993165" cy="8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713">
                <a:solidFill>
                  <a:srgbClr val="0F148D"/>
                </a:solidFill>
                <a:ea typeface="Tlab 레트로라이프"/>
              </a:rPr>
              <a:t>목차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856520" y="0"/>
            <a:ext cx="10431480" cy="10287000"/>
            <a:chOff x="0" y="0"/>
            <a:chExt cx="274738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47386" cy="2709333"/>
            </a:xfrm>
            <a:custGeom>
              <a:avLst/>
              <a:gdLst/>
              <a:ahLst/>
              <a:cxnLst/>
              <a:rect l="l" t="t" r="r" b="b"/>
              <a:pathLst>
                <a:path w="2747386" h="2709333">
                  <a:moveTo>
                    <a:pt x="0" y="0"/>
                  </a:moveTo>
                  <a:lnTo>
                    <a:pt x="2747386" y="0"/>
                  </a:lnTo>
                  <a:lnTo>
                    <a:pt x="2747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74738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512760" y="2709449"/>
            <a:ext cx="9118999" cy="485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0"/>
              </a:lnSpc>
            </a:pPr>
            <a:r>
              <a:rPr lang="en-US" sz="3995" spc="-119">
                <a:solidFill>
                  <a:srgbClr val="0F148D"/>
                </a:solidFill>
                <a:latin typeface="Source Han Sans KR Bold"/>
                <a:ea typeface="Source Han Sans KR Bold"/>
              </a:rPr>
              <a:t>1. 프로젝트 개요</a:t>
            </a:r>
          </a:p>
          <a:p>
            <a:pPr algn="l">
              <a:lnSpc>
                <a:spcPts val="7870"/>
              </a:lnSpc>
            </a:pPr>
            <a:endParaRPr lang="en-US" sz="3995" spc="-119">
              <a:solidFill>
                <a:srgbClr val="0F148D"/>
              </a:solidFill>
              <a:latin typeface="Source Han Sans KR Bold"/>
              <a:ea typeface="Source Han Sans KR Bold"/>
            </a:endParaRPr>
          </a:p>
          <a:p>
            <a:pPr algn="l">
              <a:lnSpc>
                <a:spcPts val="7870"/>
              </a:lnSpc>
            </a:pPr>
            <a:r>
              <a:rPr lang="en-US" sz="3995" spc="-119">
                <a:solidFill>
                  <a:srgbClr val="0F148D"/>
                </a:solidFill>
                <a:latin typeface="Source Han Sans KR Bold"/>
              </a:rPr>
              <a:t>2. </a:t>
            </a:r>
            <a:r>
              <a:rPr lang="en-US" sz="3995" spc="-119">
                <a:solidFill>
                  <a:srgbClr val="0F148D"/>
                </a:solidFill>
                <a:ea typeface="Source Han Sans KR Bold"/>
              </a:rPr>
              <a:t>진행사항 공유</a:t>
            </a:r>
          </a:p>
          <a:p>
            <a:pPr algn="l">
              <a:lnSpc>
                <a:spcPts val="7870"/>
              </a:lnSpc>
            </a:pPr>
            <a:endParaRPr lang="en-US" sz="3995" spc="-119">
              <a:solidFill>
                <a:srgbClr val="0F148D"/>
              </a:solidFill>
              <a:ea typeface="Source Han Sans KR Bold"/>
            </a:endParaRPr>
          </a:p>
          <a:p>
            <a:pPr algn="l">
              <a:lnSpc>
                <a:spcPts val="7870"/>
              </a:lnSpc>
            </a:pPr>
            <a:r>
              <a:rPr lang="en-US" sz="3995" spc="-119">
                <a:solidFill>
                  <a:srgbClr val="0F148D"/>
                </a:solidFill>
                <a:latin typeface="Source Han Sans KR Bold"/>
              </a:rPr>
              <a:t>3. </a:t>
            </a:r>
            <a:r>
              <a:rPr lang="en-US" sz="3995" spc="-119">
                <a:solidFill>
                  <a:srgbClr val="0F148D"/>
                </a:solidFill>
                <a:ea typeface="Source Han Sans KR Bold"/>
              </a:rPr>
              <a:t>향후 진행 계획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718" y="2862723"/>
            <a:ext cx="14848555" cy="14848555"/>
          </a:xfrm>
          <a:custGeom>
            <a:avLst/>
            <a:gdLst/>
            <a:ahLst/>
            <a:cxnLst/>
            <a:rect l="l" t="t" r="r" b="b"/>
            <a:pathLst>
              <a:path w="14848555" h="14848555">
                <a:moveTo>
                  <a:pt x="0" y="0"/>
                </a:moveTo>
                <a:lnTo>
                  <a:pt x="14848555" y="0"/>
                </a:lnTo>
                <a:lnTo>
                  <a:pt x="14848555" y="14848554"/>
                </a:lnTo>
                <a:lnTo>
                  <a:pt x="0" y="148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856520" y="0"/>
            <a:ext cx="10431480" cy="10287000"/>
            <a:chOff x="0" y="0"/>
            <a:chExt cx="274738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7386" cy="2709333"/>
            </a:xfrm>
            <a:custGeom>
              <a:avLst/>
              <a:gdLst/>
              <a:ahLst/>
              <a:cxnLst/>
              <a:rect l="l" t="t" r="r" b="b"/>
              <a:pathLst>
                <a:path w="2747386" h="2709333">
                  <a:moveTo>
                    <a:pt x="0" y="0"/>
                  </a:moveTo>
                  <a:lnTo>
                    <a:pt x="2747386" y="0"/>
                  </a:lnTo>
                  <a:lnTo>
                    <a:pt x="2747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738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18463" y="4651057"/>
            <a:ext cx="9507594" cy="94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0"/>
              </a:lnSpc>
            </a:pPr>
            <a:r>
              <a:rPr lang="en-US" sz="6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3. </a:t>
            </a:r>
            <a:r>
              <a:rPr lang="en-US" sz="6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향후</a:t>
            </a:r>
            <a:r>
              <a:rPr lang="en-US" sz="6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6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진행</a:t>
            </a:r>
            <a:r>
              <a:rPr lang="en-US" sz="6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6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계획</a:t>
            </a:r>
            <a:endParaRPr lang="en-US" sz="6000" dirty="0">
              <a:solidFill>
                <a:srgbClr val="0F148D"/>
              </a:solidFill>
              <a:latin typeface="Source Han Sans KR Bold"/>
              <a:ea typeface="Source Han Sans K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98694" y="3431525"/>
            <a:ext cx="15160282" cy="5858755"/>
          </a:xfrm>
          <a:custGeom>
            <a:avLst/>
            <a:gdLst/>
            <a:ahLst/>
            <a:cxnLst/>
            <a:rect l="l" t="t" r="r" b="b"/>
            <a:pathLst>
              <a:path w="15160282" h="5858755">
                <a:moveTo>
                  <a:pt x="0" y="0"/>
                </a:moveTo>
                <a:lnTo>
                  <a:pt x="15160282" y="0"/>
                </a:lnTo>
                <a:lnTo>
                  <a:pt x="15160282" y="5858755"/>
                </a:lnTo>
                <a:lnTo>
                  <a:pt x="0" y="585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1. 추진 일정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34301" y="3517033"/>
            <a:ext cx="4461207" cy="5687738"/>
          </a:xfrm>
          <a:custGeom>
            <a:avLst/>
            <a:gdLst/>
            <a:ahLst/>
            <a:cxnLst/>
            <a:rect l="l" t="t" r="r" b="b"/>
            <a:pathLst>
              <a:path w="4461207" h="5687738">
                <a:moveTo>
                  <a:pt x="0" y="0"/>
                </a:moveTo>
                <a:lnTo>
                  <a:pt x="4461207" y="0"/>
                </a:lnTo>
                <a:lnTo>
                  <a:pt x="4461207" y="5687739"/>
                </a:lnTo>
                <a:lnTo>
                  <a:pt x="0" y="56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441840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3. 향후 진행 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72557" y="3218710"/>
            <a:ext cx="4461207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  <a:spcBef>
                <a:spcPct val="0"/>
              </a:spcBef>
            </a:pPr>
            <a:r>
              <a:rPr lang="en-US" sz="3600">
                <a:solidFill>
                  <a:srgbClr val="0F148D"/>
                </a:solidFill>
                <a:ea typeface="Source Han Sans KR Bold"/>
              </a:rPr>
              <a:t>추가 기능 논의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75030" y="5603506"/>
            <a:ext cx="7856259" cy="100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"/>
              </a:rPr>
              <a:t>사용자가 원하는 분야의 뉴스를 특정 시간마다 카카오톡으로 알림 받을 수 있는 기능 구현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78218" y="-1758866"/>
            <a:ext cx="13865078" cy="13865078"/>
          </a:xfrm>
          <a:custGeom>
            <a:avLst/>
            <a:gdLst/>
            <a:ahLst/>
            <a:cxnLst/>
            <a:rect l="l" t="t" r="r" b="b"/>
            <a:pathLst>
              <a:path w="13865078" h="13865078">
                <a:moveTo>
                  <a:pt x="0" y="0"/>
                </a:moveTo>
                <a:lnTo>
                  <a:pt x="13865079" y="0"/>
                </a:lnTo>
                <a:lnTo>
                  <a:pt x="13865079" y="13865079"/>
                </a:lnTo>
                <a:lnTo>
                  <a:pt x="0" y="1386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4768600" y="816122"/>
            <a:ext cx="8715103" cy="8715103"/>
          </a:xfrm>
          <a:custGeom>
            <a:avLst/>
            <a:gdLst/>
            <a:ahLst/>
            <a:cxnLst/>
            <a:rect l="l" t="t" r="r" b="b"/>
            <a:pathLst>
              <a:path w="8715103" h="8715103">
                <a:moveTo>
                  <a:pt x="0" y="0"/>
                </a:moveTo>
                <a:lnTo>
                  <a:pt x="8715103" y="0"/>
                </a:lnTo>
                <a:lnTo>
                  <a:pt x="8715103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910420" y="3924330"/>
            <a:ext cx="6467159" cy="1584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>
                <a:solidFill>
                  <a:srgbClr val="0F148D"/>
                </a:solidFill>
                <a:ea typeface="Tlab 레트로라이프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718" y="2862723"/>
            <a:ext cx="14848555" cy="14848555"/>
          </a:xfrm>
          <a:custGeom>
            <a:avLst/>
            <a:gdLst/>
            <a:ahLst/>
            <a:cxnLst/>
            <a:rect l="l" t="t" r="r" b="b"/>
            <a:pathLst>
              <a:path w="14848555" h="14848555">
                <a:moveTo>
                  <a:pt x="0" y="0"/>
                </a:moveTo>
                <a:lnTo>
                  <a:pt x="14848555" y="0"/>
                </a:lnTo>
                <a:lnTo>
                  <a:pt x="14848555" y="14848554"/>
                </a:lnTo>
                <a:lnTo>
                  <a:pt x="0" y="148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856520" y="0"/>
            <a:ext cx="10431480" cy="10287000"/>
            <a:chOff x="0" y="0"/>
            <a:chExt cx="274738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7386" cy="2709333"/>
            </a:xfrm>
            <a:custGeom>
              <a:avLst/>
              <a:gdLst/>
              <a:ahLst/>
              <a:cxnLst/>
              <a:rect l="l" t="t" r="r" b="b"/>
              <a:pathLst>
                <a:path w="2747386" h="2709333">
                  <a:moveTo>
                    <a:pt x="0" y="0"/>
                  </a:moveTo>
                  <a:lnTo>
                    <a:pt x="2747386" y="0"/>
                  </a:lnTo>
                  <a:lnTo>
                    <a:pt x="2747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738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18463" y="4651057"/>
            <a:ext cx="9507594" cy="94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0"/>
              </a:lnSpc>
            </a:pPr>
            <a:r>
              <a:rPr lang="en-US" sz="6000">
                <a:solidFill>
                  <a:srgbClr val="0F148D"/>
                </a:solidFill>
                <a:latin typeface="Source Han Sans KR Bold"/>
                <a:ea typeface="Source Han Sans KR Bold"/>
              </a:rPr>
              <a:t>1. 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1. 프로젝트 개요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7421140"/>
            <a:ext cx="4686300" cy="0"/>
          </a:xfrm>
          <a:prstGeom prst="line">
            <a:avLst/>
          </a:prstGeom>
          <a:ln w="47625" cap="flat">
            <a:solidFill>
              <a:srgbClr val="0F148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7625927"/>
            <a:ext cx="10227819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ea typeface="윤고딕 Semi-Bold"/>
              </a:rPr>
              <a:t>현대인들의 바쁜 일상과 정보 과부하에 대응하기 위한 뉴스 요약 서비스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736767"/>
            <a:ext cx="44430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F148D"/>
                </a:solidFill>
                <a:ea typeface="Tlab 레트로라이프"/>
              </a:rPr>
              <a:t>프로젝트 목적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5183033"/>
            <a:ext cx="4686300" cy="0"/>
          </a:xfrm>
          <a:prstGeom prst="line">
            <a:avLst/>
          </a:prstGeom>
          <a:ln w="47625" cap="flat">
            <a:solidFill>
              <a:srgbClr val="0F148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5384281"/>
            <a:ext cx="10958123" cy="58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윤고딕 Semi-Bold"/>
                <a:ea typeface="윤고딕 Semi-Bold"/>
              </a:rPr>
              <a:t>바쁜 현대인들을 위한 뉴스 요약 서비스 “snap news”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498660"/>
            <a:ext cx="44430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F148D"/>
                </a:solidFill>
                <a:ea typeface="Tlab 레트로라이프"/>
              </a:rPr>
              <a:t>프로젝트명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18179" y="4166973"/>
            <a:ext cx="12651641" cy="5091327"/>
          </a:xfrm>
          <a:custGeom>
            <a:avLst/>
            <a:gdLst/>
            <a:ahLst/>
            <a:cxnLst/>
            <a:rect l="l" t="t" r="r" b="b"/>
            <a:pathLst>
              <a:path w="12651641" h="5091327">
                <a:moveTo>
                  <a:pt x="0" y="0"/>
                </a:moveTo>
                <a:lnTo>
                  <a:pt x="12651642" y="0"/>
                </a:lnTo>
                <a:lnTo>
                  <a:pt x="12651642" y="5091327"/>
                </a:lnTo>
                <a:lnTo>
                  <a:pt x="0" y="509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요구사항 정의서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0274" y="2760685"/>
            <a:ext cx="2816423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ea typeface="Source Han Sans KR Bold"/>
              </a:rPr>
              <a:t>요구사항 정의서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88184" y="3666525"/>
            <a:ext cx="14797757" cy="5839918"/>
          </a:xfrm>
          <a:custGeom>
            <a:avLst/>
            <a:gdLst/>
            <a:ahLst/>
            <a:cxnLst/>
            <a:rect l="l" t="t" r="r" b="b"/>
            <a:pathLst>
              <a:path w="14797757" h="5839918">
                <a:moveTo>
                  <a:pt x="0" y="0"/>
                </a:moveTo>
                <a:lnTo>
                  <a:pt x="14797757" y="0"/>
                </a:lnTo>
                <a:lnTo>
                  <a:pt x="14797757" y="5839918"/>
                </a:lnTo>
                <a:lnTo>
                  <a:pt x="0" y="5839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API 명세서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8184" y="2760685"/>
            <a:ext cx="1960602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latin typeface="Source Han Sans KR Bold"/>
                <a:ea typeface="Source Han Sans KR Bold"/>
              </a:rPr>
              <a:t>API 명세서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68380" y="3696486"/>
            <a:ext cx="10298001" cy="5561814"/>
          </a:xfrm>
          <a:custGeom>
            <a:avLst/>
            <a:gdLst/>
            <a:ahLst/>
            <a:cxnLst/>
            <a:rect l="l" t="t" r="r" b="b"/>
            <a:pathLst>
              <a:path w="10298001" h="5561814">
                <a:moveTo>
                  <a:pt x="0" y="0"/>
                </a:moveTo>
                <a:lnTo>
                  <a:pt x="10298001" y="0"/>
                </a:lnTo>
                <a:lnTo>
                  <a:pt x="10298001" y="5561814"/>
                </a:lnTo>
                <a:lnTo>
                  <a:pt x="0" y="5561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66" t="-12875" r="-11847" b="-1335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3. ERD 정의서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0020" y="2760685"/>
            <a:ext cx="2116931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latin typeface="Source Han Sans KR Bold"/>
                <a:ea typeface="Source Han Sans KR Bold"/>
              </a:rPr>
              <a:t>ERD 정의서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78184" y="3397028"/>
            <a:ext cx="10538221" cy="5927749"/>
          </a:xfrm>
          <a:custGeom>
            <a:avLst/>
            <a:gdLst/>
            <a:ahLst/>
            <a:cxnLst/>
            <a:rect l="l" t="t" r="r" b="b"/>
            <a:pathLst>
              <a:path w="10538221" h="5927749">
                <a:moveTo>
                  <a:pt x="0" y="0"/>
                </a:moveTo>
                <a:lnTo>
                  <a:pt x="10538222" y="0"/>
                </a:lnTo>
                <a:lnTo>
                  <a:pt x="10538222" y="5927749"/>
                </a:lnTo>
                <a:lnTo>
                  <a:pt x="0" y="5927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4. 시스템 아키텍쳐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0274" y="2760685"/>
            <a:ext cx="2816423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ea typeface="Source Han Sans KR Bold"/>
              </a:rPr>
              <a:t>블록 다이어그램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09629" y="3568433"/>
            <a:ext cx="11068742" cy="6233988"/>
          </a:xfrm>
          <a:custGeom>
            <a:avLst/>
            <a:gdLst/>
            <a:ahLst/>
            <a:cxnLst/>
            <a:rect l="l" t="t" r="r" b="b"/>
            <a:pathLst>
              <a:path w="11068742" h="6233988">
                <a:moveTo>
                  <a:pt x="0" y="0"/>
                </a:moveTo>
                <a:lnTo>
                  <a:pt x="11068742" y="0"/>
                </a:lnTo>
                <a:lnTo>
                  <a:pt x="11068742" y="6233989"/>
                </a:lnTo>
                <a:lnTo>
                  <a:pt x="0" y="6233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4. 시스템 아키텍쳐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828" y="2785296"/>
            <a:ext cx="3973116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ea typeface="Source Han Sans KR Bold"/>
              </a:rPr>
              <a:t>유즈케이스 다이어그램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사용자 지정</PresentationFormat>
  <Paragraphs>58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Source Han Sans KR</vt:lpstr>
      <vt:lpstr>Tlab 레트로라이프 Bold</vt:lpstr>
      <vt:lpstr>Tlab 레트로라이프</vt:lpstr>
      <vt:lpstr>TT Commons Pro Bold</vt:lpstr>
      <vt:lpstr>윤고딕 Semi-Bold</vt:lpstr>
      <vt:lpstr>Source Han Sans KR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OSSProj 중간발표</dc:title>
  <cp:lastModifiedBy>최지안</cp:lastModifiedBy>
  <cp:revision>2</cp:revision>
  <dcterms:created xsi:type="dcterms:W3CDTF">2006-08-16T00:00:00Z</dcterms:created>
  <dcterms:modified xsi:type="dcterms:W3CDTF">2024-05-12T13:14:47Z</dcterms:modified>
  <dc:identifier>DAGE2fj5sas</dc:identifier>
</cp:coreProperties>
</file>